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59" autoAdjust="0"/>
    <p:restoredTop sz="94660"/>
  </p:normalViewPr>
  <p:slideViewPr>
    <p:cSldViewPr snapToGrid="0">
      <p:cViewPr>
        <p:scale>
          <a:sx n="66" d="100"/>
          <a:sy n="66" d="100"/>
        </p:scale>
        <p:origin x="-1122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DD60091-A067-4C49-B3E3-9B22DC1F6B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5BEB36-2725-49B2-A676-2988A0C3C9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B800E9A-4CF4-4639-AC98-0ECA822D38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FBD4D6C-1F06-46CE-8675-210884AE3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0C9B-7BBE-4EB6-8F75-99CAE6458970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F6B5124-D0F3-41E2-9833-48F21C91C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4C503B9-4B46-44BF-B447-620D62FA6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67FE-3CAC-4D05-9F52-DA9694B460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42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3A82A84-B92F-4D8E-92F3-D8740699A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7FC3327-0F55-4BDD-A7D7-E0AECD6D5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F1F313F-1FB7-4F2E-8DD4-149D15D8B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0C9B-7BBE-4EB6-8F75-99CAE6458970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19014B7-DB45-4A9C-A5C3-A0342A2CE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10F1DA1-C917-4361-B2EF-8EA0BF3A5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67FE-3CAC-4D05-9F52-DA9694B460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080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DF2325EC-5805-481D-B960-4ADAEEB887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3347811-0CA3-42F8-860A-0749CB579B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EE41BBB-C35A-497B-9026-7DB8B042E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0C9B-7BBE-4EB6-8F75-99CAE6458970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080F9C3-34A5-473D-B979-955AF2113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D38E692-9BBB-4264-935C-8B68BF17B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67FE-3CAC-4D05-9F52-DA9694B460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980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9572F1D-0DB8-46F7-AEEA-10F32A987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27E64EA-C6C8-4FE2-8EF1-AF5721912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8F1AA22-F639-460B-9A5D-A15677294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0C9B-7BBE-4EB6-8F75-99CAE6458970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26169E6-4BF8-442F-9DA8-A81E62D21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221D573-BE05-461A-92C6-D04EFC862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67FE-3CAC-4D05-9F52-DA9694B460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61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4553B6-3825-4FB3-98AA-97F893654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0E0DF94-C314-4A64-8F15-12397A09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DAA9E54-CF24-4EBC-A975-0453774D3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0C9B-7BBE-4EB6-8F75-99CAE6458970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CC89B59-D84F-48AC-A0CB-AEAE93779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4E07574-8501-48BA-AB18-3E33F0BD6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67FE-3CAC-4D05-9F52-DA9694B460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2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4D9A951-EEFC-4A4B-B2EB-94F68E11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4251824-2A4A-4106-8E59-9FB97522A8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597ACE0-FEF2-4BF8-B009-514A130602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5226CDD-A1B2-44D1-B251-C45CC6815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0C9B-7BBE-4EB6-8F75-99CAE6458970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7A4F8C7-1E97-4C6A-96C8-5BAB3FDDA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F3B256B-9475-466D-905C-F5849EFEE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67FE-3CAC-4D05-9F52-DA9694B460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7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4656BB3-A2ED-4761-977F-19E23FA4B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E69B639-2DC2-473A-9116-E0AC13F70D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0C9CADB-93AA-4378-A92A-F34000A2AF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95003819-65DC-405B-A927-EB6F53B68C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AA40A84-C95B-4C5D-8C63-CCC3913AE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3EB30B0-7D98-4716-9CEC-39B120326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0C9B-7BBE-4EB6-8F75-99CAE6458970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8FB86B5-155A-4EFD-A3A9-D44422064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A7985DB-A6A6-4C73-8FF7-256A80366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67FE-3CAC-4D05-9F52-DA9694B460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646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8ACD9E-40F2-454C-B36B-EB523452D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7E8811D-3843-4269-A64D-99BCA0EC8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0C9B-7BBE-4EB6-8F75-99CAE6458970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CFA4DF8-7467-4155-8C27-B608CE257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50BD198-D027-408D-AA88-0BD366AEF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67FE-3CAC-4D05-9F52-DA9694B460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006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E82E220C-33C4-460C-AA39-D97B50463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0C9B-7BBE-4EB6-8F75-99CAE6458970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61CD66C2-A116-46A2-98B3-A18112FB0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65589A8-326F-4C37-BD2E-04F6BA213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67FE-3CAC-4D05-9F52-DA9694B460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04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BBD07F-5400-4C17-877D-C8E7A9ABF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B1D0364-460C-46D4-A289-430AD3C39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0980D02-F212-4BC1-9D2B-97B912C03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207C93C-81F6-4C5D-A0DE-46DE0CF62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0C9B-7BBE-4EB6-8F75-99CAE6458970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6A246AB-3018-489B-AA88-024AE70D5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934500E-9EE3-45BE-98CA-AB5E33EBB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67FE-3CAC-4D05-9F52-DA9694B460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510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C6A408-9EAF-410B-8107-71A4D6C78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87AD98C0-B02F-468A-8565-7C4E642F01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63E0AF1-AF16-4029-A16D-4BC51B6B43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0D094E3-760B-4B8C-A5FB-541DA36E3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E0C9B-7BBE-4EB6-8F75-99CAE6458970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01FE9FE-87A6-4F58-9BE7-523002774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AD3A103-F098-42E4-BE3A-CD30F9213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67FE-3CAC-4D05-9F52-DA9694B460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439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41F10B1F-5D24-412F-BBC8-7DE7166B98B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9340D11-6EE7-4FE8-BD2B-33671BE8E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1621B3B-0343-47E8-BCC2-EB07BE01B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2C469FF-5C34-4E44-8929-ED101D8480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E0C9B-7BBE-4EB6-8F75-99CAE6458970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B9EB6D7-7E1F-4718-A958-6A8B284EE7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44FC41A-9A34-4C5D-81FB-C38F79F68A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767FE-3CAC-4D05-9F52-DA9694B460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8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CF006E-3602-4ACE-B5E8-1F4A70668B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8516" y="221093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ФОРМИРОВАНИЯ ИНФОРМАЦИОННОГО ОБЩЕСТВА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2361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086" y="200025"/>
            <a:ext cx="11789228" cy="5518604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/>
              <a:t>Сегодня мы переживаем пятую информационную революцию, связанную с формированием и развитием трансграничных глобальных информационно-телекоммуникационных сетей, охватывающих все страны и континенты, проникающих в каждый дом и воздействующих одновременно и на каждого человека в отдельности, и на огромные массы людей. Наиболее яркий пример такого явления и результат пятой революции — Интернет.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6538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572" y="156481"/>
            <a:ext cx="11687628" cy="479288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200" dirty="0"/>
              <a:t>Суть этой революции заключается в интеграции в едином информационном пространстве по всему миру программно-технических средств, средств связи и телекоммуникаций, информационных запасов или запасов знаний как единой информационной телекоммуникационной инфраструктуры, в которой активно действуют юридические и физические лица, органы государственной власти и местного самоуправления. В итоге неимоверно возрастают скорости и объемы обрабатываемой информации, появляются новые уникальные возможности производства, передачи и распространения информации, поиска и получения информации, новые виды традиционной деятельности в этих сетях.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7139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227" y="185511"/>
            <a:ext cx="11829143" cy="5779860"/>
          </a:xfrm>
        </p:spPr>
        <p:txBody>
          <a:bodyPr/>
          <a:lstStyle/>
          <a:p>
            <a:pPr marL="0" indent="0" algn="just">
              <a:buNone/>
            </a:pPr>
            <a:r>
              <a:rPr lang="ru-RU" sz="4800" dirty="0"/>
              <a:t>В соответствии с концепцией З. Бжезинского, Д. Белла, О. </a:t>
            </a:r>
            <a:r>
              <a:rPr lang="ru-RU" sz="4800" dirty="0" err="1"/>
              <a:t>Тоффлера</a:t>
            </a:r>
            <a:r>
              <a:rPr lang="ru-RU" sz="4800" dirty="0"/>
              <a:t>, поддерживаемой и другими зарубежными учеными, информационное общество — разновидность постиндустриального общества.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4879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086" y="185510"/>
            <a:ext cx="11760200" cy="469129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4000" dirty="0"/>
              <a:t>Сторонники этой концепции информационного общества связывают его становление с доминированием «четвертого», информационного сектора экономики, следующего за тремя известными секторами — сельским хозяйством, промышленностью и экономикой услуг. При этом они утверждают, что капитал и труд, как основа индустриального общества, уступают место информации и знаниям в информационном обществе.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4185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142" y="258081"/>
            <a:ext cx="11702143" cy="518477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3200" u="sng" dirty="0"/>
              <a:t>Основные особенности и характеристики информационного общества: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- наличие информационной инфраструктуры, состоящей из трансграничных информационно-телекоммуникационных сетей и распределенных в них информационных ресурсов как запасов знаний;</a:t>
            </a:r>
          </a:p>
          <a:p>
            <a:pPr marL="0" indent="0" algn="just">
              <a:buNone/>
            </a:pPr>
            <a:r>
              <a:rPr lang="ru-RU" sz="3200" dirty="0"/>
              <a:t>- массовое применение персональных компьютеров, подключенных к трансграничным информационно-телекоммуникационным сетям (ТИТС). Именно массовое, иначе это не общество, а совокупность отдельных его членов;</a:t>
            </a:r>
          </a:p>
          <a:p>
            <a:pPr marL="0" indent="0" algn="just">
              <a:buNone/>
            </a:pPr>
            <a:r>
              <a:rPr lang="ru-RU" sz="3200" dirty="0"/>
              <a:t>- подготовленность членом общества к работе на персональных компьютерах и в трансграничных информационно-телекоммуникационных сетях;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2636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484" y="258082"/>
            <a:ext cx="11774715" cy="5954032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/>
              <a:t>- новые формы и виды деятельности в ТИТС или в виртуальном пространстве (повседневная трудовая деятельность в сетях, купля-продажа товаров и услуг, связь и коммуникация, отдых и развлечение, медицинское обслуживание и т.п.);</a:t>
            </a:r>
          </a:p>
          <a:p>
            <a:pPr marL="0" indent="0" algn="just">
              <a:buNone/>
            </a:pPr>
            <a:r>
              <a:rPr lang="ru-RU" sz="3600" dirty="0"/>
              <a:t>- возможность каждому практически мгновенно получать из ТИТС полную, точную и достоверную информацию;</a:t>
            </a:r>
          </a:p>
          <a:p>
            <a:pPr marL="0" indent="0" algn="just">
              <a:buNone/>
            </a:pPr>
            <a:r>
              <a:rPr lang="ru-RU" sz="3600" dirty="0"/>
              <a:t>- практически мгновенная коммуникация каждого члена общества с каждым, каждого со всеми и всех с каждым (например, «чаты» по интересам в Интернет);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855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513" y="185510"/>
            <a:ext cx="11702143" cy="5997575"/>
          </a:xfrm>
        </p:spPr>
        <p:txBody>
          <a:bodyPr/>
          <a:lstStyle/>
          <a:p>
            <a:pPr marL="0" indent="0" algn="just">
              <a:buNone/>
            </a:pPr>
            <a:r>
              <a:rPr lang="ru-RU" sz="4000" dirty="0"/>
              <a:t>- трансформация деятельности средств массовой информации (СМИ), интеграция СМИ и ТИТС, создание единой среды распространения массовой информации — мультимедиа;</a:t>
            </a:r>
          </a:p>
          <a:p>
            <a:pPr marL="0" indent="0" algn="just">
              <a:buNone/>
            </a:pPr>
            <a:r>
              <a:rPr lang="ru-RU" sz="4000" dirty="0"/>
              <a:t>- отсутствие географических и геополитических границ государств — участников ТИТС, «столкновение» и «ломка» национальных законодательств стран в этих сетях, становление нового международного информационного права и законодательства.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0007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084" y="272597"/>
            <a:ext cx="11977915" cy="4749346"/>
          </a:xfrm>
        </p:spPr>
        <p:txBody>
          <a:bodyPr/>
          <a:lstStyle/>
          <a:p>
            <a:pPr marL="0" indent="0" algn="just">
              <a:buNone/>
            </a:pPr>
            <a:r>
              <a:rPr lang="uk-UA" sz="3200" u="sng" dirty="0"/>
              <a:t>Г</a:t>
            </a:r>
            <a:r>
              <a:rPr lang="ru-RU" sz="3200" u="sng" dirty="0" err="1"/>
              <a:t>осударственная</a:t>
            </a:r>
            <a:r>
              <a:rPr lang="ru-RU" sz="3200" u="sng" dirty="0"/>
              <a:t> политика в области формирования информационного общества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Бурное наступление реалий информационного общества на страны и континенты требует пересмотра представления об информационной индустрии, ее роли и месте в обществе. Как отмечалось выше, многие страны принимают соответствующие законы, перестраивают деятельность государственных органов, ответственных за формирование и проведение информационной политики, направленной на формирование и развитие информационного общества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484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571" y="301625"/>
            <a:ext cx="11861800" cy="5533118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/>
              <a:t>Политика информатизации, принципы и положения которой в России начали формулироваться и развиваться с начала 90-х годов, сводилась “с небольшими вариациями к обеспечению научно-технических, производственно-технологических и организационно-экономических условий создания и применения информационных технологий, информационной инфраструктуры и системы формирования информационных ресурсов. При этом политика информатизации была отделена от политики, проводимой государством в области СМИ, связи и телекоммуникаций”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78636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570" y="170996"/>
            <a:ext cx="11774715" cy="591049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200" dirty="0"/>
              <a:t>Концепция государственной информационной политики так определяет предмет своего исследования: “государственная информационная политика представляет собой совокупность целей, отражающих национальные интересы России в информационной сфере, стратегических направлений их достижения (задач) и систему мер, их реализующих.</a:t>
            </a:r>
          </a:p>
          <a:p>
            <a:pPr marL="0" indent="0" algn="just">
              <a:buNone/>
            </a:pPr>
            <a:r>
              <a:rPr lang="ru-RU" sz="3200" dirty="0"/>
              <a:t>Долгосрочной стратегической целью ГИП провозглашается построение демократического информационного общества и вхождение страны в мировое информационное сообщество. Она будет эффективна, если ее основой станут: системность и открытость. Одна из главных целей ГИП – согласование интересов граждан, общества и государства, налаживание диалога между ними.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655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372" y="475796"/>
            <a:ext cx="11295742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5400" dirty="0"/>
              <a:t>Р</a:t>
            </a:r>
            <a:r>
              <a:rPr lang="ru-RU" sz="5400" dirty="0" err="1"/>
              <a:t>оль</a:t>
            </a:r>
            <a:r>
              <a:rPr lang="ru-RU" sz="5400" dirty="0"/>
              <a:t> информации в жизни личности, общества, государства. Информационное общество. Стадии становления</a:t>
            </a:r>
          </a:p>
          <a:p>
            <a:pPr algn="just"/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452265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029" y="156482"/>
            <a:ext cx="11876314" cy="614271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/>
              <a:t>Основные задачи концепция государственной информационной политики: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- модернизация информационно-телекоммуникационной инфраструктуры;</a:t>
            </a:r>
          </a:p>
          <a:p>
            <a:pPr marL="0" indent="0" algn="just">
              <a:buNone/>
            </a:pPr>
            <a:r>
              <a:rPr lang="ru-RU" dirty="0"/>
              <a:t>- развитие информационных, телекоммуникационных технологий;</a:t>
            </a:r>
          </a:p>
          <a:p>
            <a:pPr marL="0" indent="0" algn="just">
              <a:buNone/>
            </a:pPr>
            <a:r>
              <a:rPr lang="ru-RU" dirty="0"/>
              <a:t>-эффективное формирование и использование национальных информационных ресурсов (ИР), обеспечение широкого, свободного доступа к ним;</a:t>
            </a:r>
          </a:p>
          <a:p>
            <a:pPr marL="0" indent="0" algn="just">
              <a:buNone/>
            </a:pPr>
            <a:r>
              <a:rPr lang="ru-RU" dirty="0"/>
              <a:t>- обеспечение граждан общественно значимой информацией и развитие независимых средств массовой информации;</a:t>
            </a:r>
          </a:p>
          <a:p>
            <a:pPr marL="0" indent="0" algn="just">
              <a:buNone/>
            </a:pPr>
            <a:r>
              <a:rPr lang="ru-RU" dirty="0"/>
              <a:t>- подготовка человека к жизни и работе в грядущем информационном веке;</a:t>
            </a:r>
          </a:p>
          <a:p>
            <a:pPr marL="0" indent="0" algn="just">
              <a:buNone/>
            </a:pPr>
            <a:r>
              <a:rPr lang="ru-RU" dirty="0"/>
              <a:t>- создание необходимой нормативной правовой базы построения информационного общества.</a:t>
            </a:r>
          </a:p>
          <a:p>
            <a:pPr marL="0" indent="0" algn="just">
              <a:buNone/>
            </a:pPr>
            <a:r>
              <a:rPr lang="ru-RU" dirty="0"/>
              <a:t>Концепция государственной информационной политики охватывает практически все наиболее значимые положения и принципы, составляющие основу ГИП: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5893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000" y="229053"/>
            <a:ext cx="11876314" cy="6316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u="sng" dirty="0"/>
              <a:t>Принципы концепция государственной информационной политики</a:t>
            </a:r>
            <a:r>
              <a:rPr lang="ru-RU" dirty="0"/>
              <a:t>:</a:t>
            </a:r>
          </a:p>
          <a:p>
            <a:pPr marL="0" indent="0" algn="just">
              <a:buNone/>
            </a:pPr>
            <a:r>
              <a:rPr lang="ru-RU" dirty="0"/>
              <a:t>- принцип открытости политики – все основные мероприятия информационной политики открыто обсуждаются обществом и государство учитывает общественное мнение;</a:t>
            </a:r>
          </a:p>
          <a:p>
            <a:pPr marL="0" indent="0" algn="just">
              <a:buNone/>
            </a:pPr>
            <a:r>
              <a:rPr lang="ru-RU" dirty="0"/>
              <a:t>- принцип равенства интересов – политика в равной степени учитывает интересы всех участников информационной деятельности вне зависимости от их положения в обществе, формы собственности и государственной принадлежности (единые для всех “правила игры”);</a:t>
            </a:r>
          </a:p>
          <a:p>
            <a:pPr marL="0" indent="0" algn="just">
              <a:buNone/>
            </a:pPr>
            <a:r>
              <a:rPr lang="ru-RU" dirty="0"/>
              <a:t>- принцип системности – при реализации принятых решений по изменению состояния одного из объектов регулирования должны учитываться его последствия для состояния других и всех в совокупности;</a:t>
            </a:r>
          </a:p>
        </p:txBody>
      </p:sp>
    </p:spTree>
    <p:extLst>
      <p:ext uri="{BB962C8B-B14F-4D97-AF65-F5344CB8AC3E}">
        <p14:creationId xmlns:p14="http://schemas.microsoft.com/office/powerpoint/2010/main" val="9017317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056" y="243567"/>
            <a:ext cx="11803743" cy="6215289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200" dirty="0"/>
              <a:t>- принцип приоритетности отечественного производителя – при равных условиях приоритет отдается конкурентоспособному отечественному производителю информационно-коммуникационных средств, продуктов и услуг;</a:t>
            </a:r>
          </a:p>
          <a:p>
            <a:pPr marL="0" indent="0" algn="just">
              <a:buNone/>
            </a:pPr>
            <a:r>
              <a:rPr lang="ru-RU" sz="3200" dirty="0"/>
              <a:t>- принцип социальной ориентации – основные мероприятия ГИП должны быть направлены на обеспечение социальных интересов граждан России;</a:t>
            </a:r>
          </a:p>
          <a:p>
            <a:pPr marL="0" indent="0" algn="just">
              <a:buNone/>
            </a:pPr>
            <a:r>
              <a:rPr lang="ru-RU" sz="3200" dirty="0"/>
              <a:t>- принцип государственной поддержки – мероприятия информационной политики, направленные на информационное развитие социальной сферы финансируются преимущественно государством;</a:t>
            </a:r>
          </a:p>
          <a:p>
            <a:pPr marL="0" indent="0" algn="just">
              <a:buNone/>
            </a:pPr>
            <a:r>
              <a:rPr lang="ru-RU" sz="3200" dirty="0"/>
              <a:t>- принцип приоритетности права – развитие и применение правовых и экономических методов имеет приоритет перед любыми формами административных решений проблем информационной сферы.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59887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056" y="156482"/>
            <a:ext cx="11789229" cy="644751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u="sng" dirty="0"/>
              <a:t>Основные направления ГИП в сфере СМИ: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- недопущение подчинения СМИ конъюнктурным интересам власти и бизнеса и усиления возможностей их влияния на СМИ (прямой нажим, снабжение СМИ неполной, неопределенной, искаженной или ложной информацией, откровенной дезинформацией, умышленные недоговоренности, сращивание структур власти, бизнеса, прессы и т.п.);</a:t>
            </a:r>
          </a:p>
          <a:p>
            <a:pPr marL="0" indent="0" algn="just">
              <a:buNone/>
            </a:pPr>
            <a:r>
              <a:rPr lang="ru-RU" dirty="0"/>
              <a:t>- регулирование уровня концентрации и монополизации СМИ (препятствие уменьшения независимых источников информации, сосредоточению СМИ в руках представителей экономической элиты, бесправию журналистов и т. п.);</a:t>
            </a:r>
          </a:p>
          <a:p>
            <a:pPr marL="0" indent="0" algn="just">
              <a:buNone/>
            </a:pPr>
            <a:r>
              <a:rPr lang="ru-RU" dirty="0"/>
              <a:t>- защита интересов региональных рынков массовой информации и содействие развитию местных СМИ;</a:t>
            </a:r>
          </a:p>
          <a:p>
            <a:pPr marL="0" indent="0" algn="just">
              <a:buNone/>
            </a:pPr>
            <a:r>
              <a:rPr lang="ru-RU" dirty="0"/>
              <a:t>- совершенствование национального законодательства в части гарантий свободы слова и информации, свободного распространения массовой информации, в том числе на трансграничном уровне, недопущения распространения насилия и нетерпимости через СМИ, обеспечения плюрализма СМИ, доступа к официальной информации.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6863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484" y="272595"/>
            <a:ext cx="12079515" cy="638946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u="sng" dirty="0"/>
              <a:t>Причины и условия тормозящие развитию ГИП</a:t>
            </a:r>
            <a:r>
              <a:rPr lang="ru-RU" dirty="0"/>
              <a:t>:</a:t>
            </a:r>
          </a:p>
          <a:p>
            <a:pPr marL="0" indent="0" algn="just">
              <a:buNone/>
            </a:pPr>
            <a:r>
              <a:rPr lang="ru-RU" dirty="0"/>
              <a:t>- государство не предпринимает решительных шагов для освобождения СМИ от экономической зависимости;</a:t>
            </a:r>
          </a:p>
          <a:p>
            <a:pPr marL="0" indent="0" algn="just">
              <a:buNone/>
            </a:pPr>
            <a:r>
              <a:rPr lang="ru-RU" dirty="0"/>
              <a:t>- на уровне субъектов федерации большой процент изданий имеют в качестве учредителей или соучредителей органы исполнительной или законодательной власти;</a:t>
            </a:r>
          </a:p>
          <a:p>
            <a:pPr marL="0" indent="0" algn="just">
              <a:buNone/>
            </a:pPr>
            <a:r>
              <a:rPr lang="ru-RU" dirty="0"/>
              <a:t>- государство принимает активное участие в централизованном формировании ежедневного рейтинга новостей;</a:t>
            </a:r>
          </a:p>
          <a:p>
            <a:pPr marL="0" indent="0" algn="just">
              <a:buNone/>
            </a:pPr>
            <a:r>
              <a:rPr lang="ru-RU" dirty="0"/>
              <a:t>- со второй половины 90-х гг. наблюдается резкая активизация капитала в сфере концентрации </a:t>
            </a:r>
            <a:r>
              <a:rPr lang="ru-RU" dirty="0" err="1"/>
              <a:t>медиасобственности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6675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/>
              <a:t>ИНФОРМАЦИОННАЯ СФЕРА КАК СФЕРА ОБРАЩЕНИЯ ИНФОРМАЦИИ И СФЕРА ПРАВОВОГО РЕГУЛИРОВАНИЯ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114" y="2216376"/>
            <a:ext cx="11731171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/>
              <a:t>В основе деятельности членов информационного общества лежат информация, информационные ресурсы и информационные продукты, а само существование информационного общества основано на обращении информации. В этой связи основным назначением информационного права является регулирование отношений, возникающих при обращении информации. Правовые проблемы обращения информации исследуются на основе модели информационной сферы — сферы производства, преобразования и потребления информации.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5327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000" y="200024"/>
            <a:ext cx="11861800" cy="621528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Информация как объект правоотношений должна быть конкретизирована, организована должным образом, «привязана» к ситуации и конкретному виду отношений, классифицирована по видам и тому подобным образом «подготовлена» для осуществления по ее поводу действий, регулируемых нормами права.</a:t>
            </a:r>
          </a:p>
          <a:p>
            <a:pPr marL="0" indent="0" algn="just">
              <a:buNone/>
            </a:pPr>
            <a:r>
              <a:rPr lang="ru-RU" dirty="0"/>
              <a:t>В практическом смысле, попятном каждому, определение информации дал С.И. Ожегов[3]: информация — это:</a:t>
            </a:r>
          </a:p>
          <a:p>
            <a:pPr marL="0" indent="0" algn="just">
              <a:buNone/>
            </a:pPr>
            <a:r>
              <a:rPr lang="ru-RU" dirty="0"/>
              <a:t>1) сведения об окружающем мире и протекающих в нем процессах;</a:t>
            </a:r>
          </a:p>
          <a:p>
            <a:pPr marL="0" indent="0" algn="just">
              <a:buNone/>
            </a:pPr>
            <a:r>
              <a:rPr lang="ru-RU" dirty="0"/>
              <a:t>2) сообщения, осведомляющие о положении дел, о состоянии чего-либо.</a:t>
            </a:r>
          </a:p>
        </p:txBody>
      </p:sp>
    </p:spTree>
    <p:extLst>
      <p:ext uri="{BB962C8B-B14F-4D97-AF65-F5344CB8AC3E}">
        <p14:creationId xmlns:p14="http://schemas.microsoft.com/office/powerpoint/2010/main" val="24323496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542" y="156482"/>
            <a:ext cx="11803743" cy="6142717"/>
          </a:xfrm>
        </p:spPr>
        <p:txBody>
          <a:bodyPr/>
          <a:lstStyle/>
          <a:p>
            <a:pPr marL="0" indent="0" algn="just">
              <a:buNone/>
            </a:pPr>
            <a:r>
              <a:rPr lang="ru-RU" sz="4800" dirty="0"/>
              <a:t>Под информацией понимают не просто сведения, а только сведения новые и полезные для принятия решения, обеспечивающего достижение цели управления. Остальные сведения не считались информацией.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29301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/>
              <a:t>ИНФОРМАЦИОННО-ПРАВОВЫЕ НОРМЫ И ИНФОРМАЦИОННЫЕ ПРАВООТНОШЕНИЯ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999" y="1724025"/>
            <a:ext cx="11934371" cy="482191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/>
              <a:t>Особенность информационно-правовых норм</a:t>
            </a:r>
            <a:r>
              <a:rPr lang="ru-RU" dirty="0"/>
              <a:t> состоит в том, что они регулируют обособленные группы общественных отношений применительно к особенностям информационной сферы.</a:t>
            </a:r>
          </a:p>
          <a:p>
            <a:pPr marL="0" indent="0" algn="just">
              <a:buNone/>
            </a:pPr>
            <a:r>
              <a:rPr lang="ru-RU" dirty="0"/>
              <a:t>Информационно-правовым нормам присущи все основные, характерные черты норм, составляющих правовую систему. Как и нормы других отраслей права, они содержат описания правил поведения (или алгоритмов поведения), которые устанавливаются государством в определенном порядке, форме и вводятся в действие в установленный законодателем срок. Информационно-правовые нормы задают содержание прав и обязанностей субъектов — участников правоотношений, исполнение которых обеспечивается принудительной силой государства.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0328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486" y="258083"/>
            <a:ext cx="11876314" cy="630237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u="sng" dirty="0"/>
              <a:t>Отличие информационно-правовых норм от норм других отраслей права</a:t>
            </a:r>
            <a:r>
              <a:rPr lang="ru-RU" sz="4000" dirty="0"/>
              <a:t> в том, что они регулируют отношения, возникающие в информационной сфере в связи с реализацией информационных прав и свобод и осуществлением информационных процессов при обращении информации. В зависимости от вида и формы представления информации, субъектов, действующих в информационной сфере, особенностей их поведения, информационно-правовые нормы могут разделяться на </a:t>
            </a:r>
            <a:r>
              <a:rPr lang="ru-RU" sz="4000" b="1" dirty="0"/>
              <a:t>императивные и диспозитивные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19218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628" y="170996"/>
            <a:ext cx="11513458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sz="4000" dirty="0"/>
              <a:t>Библии вначале было слово: «В начале сотворил Бог небо и землю. Земля же была безводна и пуста, и тьма над бездною; и Дух Божий носился над водою. И сказал Бог: да будет свет. И стал свет. И увидел Бог свет, что он хорош; и отделил Бог свет от тьмы. И назвал Бог свет днем, а тьму ночью. И был вечер, и было утро: день один» (Быт. 1:1-5).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4204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028" y="156482"/>
            <a:ext cx="11847286" cy="64620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/>
              <a:t>Совокупность норм информационного права формируется на основе конституционных информационно-правовых норм, которые регулируют отношения, связанные с реализацией информационных прав и свобод. Это, в первую очередь, право каждого на производство, передачу, распространение, получение, поиск и потребление информации законным способом, право на свободное творчество, преподавание, другую интеллектуальную защищаемую законом деятельность.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490723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543" y="287111"/>
            <a:ext cx="11847286" cy="634591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u="sng" dirty="0"/>
              <a:t>Материальные информационно-правовые нормы</a:t>
            </a:r>
            <a:r>
              <a:rPr lang="ru-RU" dirty="0"/>
              <a:t> устанавливают структуру элементов и частей информационной сферы. Они определяют содержание государственной политики в информационной сфере, закрепляют комплекс обязанностей, прав, а также ответственность участников информационных процессов, в том числе материальное содержание юридических прав и обязанностей участников информационных правоотношений. Эти нормы устанавливают правовой статус субъектов в информационной сфере в части их обязанностей и ответственности за организацию и обеспечение процессов обращения информации, в том числе формирование информационных ресурсов и предоставление пользования ими в соответствии с действующим законодательством.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56539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485" y="141968"/>
            <a:ext cx="11934371" cy="6462032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b="1" u="sng" dirty="0"/>
              <a:t>Процессуальные информационно-правовые нормы</a:t>
            </a:r>
            <a:r>
              <a:rPr lang="ru-RU" sz="3600" dirty="0"/>
              <a:t> по своему назначению регламентируют процедуру (порядок, правила) реализации обязанностей и прав, установленных материальными информационными нормами в рамках регулируемых информационных отношений, так, этими нормами устанавливается порядок лицензирования и сертификации в информационной сфере, формирования информационных ресурсов, поиска и получения информации из этих ресурсов, другие процедуры правового регулирования общественных отношений в информационной сфере.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1477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628" y="243568"/>
            <a:ext cx="11832772" cy="6360431"/>
          </a:xfrm>
        </p:spPr>
        <p:txBody>
          <a:bodyPr/>
          <a:lstStyle/>
          <a:p>
            <a:pPr marL="0" indent="0" algn="just">
              <a:buNone/>
            </a:pPr>
            <a:r>
              <a:rPr lang="ru-RU" u="sng" dirty="0"/>
              <a:t>Информационно-правовая норма</a:t>
            </a:r>
            <a:r>
              <a:rPr lang="ru-RU" dirty="0"/>
              <a:t> </a:t>
            </a:r>
            <a:r>
              <a:rPr lang="ru-RU" b="1" dirty="0"/>
              <a:t>состоит из гипотезы, диспозиции и санкции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b="1" dirty="0"/>
              <a:t>Гипотеза</a:t>
            </a:r>
            <a:r>
              <a:rPr lang="ru-RU" dirty="0"/>
              <a:t> определяет условия, обстоятельства, при которых могут возникать информационные правоотношения, и указывает на круг субъектов — участников этих правоотношений. Например, при установлении порядка получения информации от государственных структур определяются условия обращения потребителя к этому органу и выдачи информации этим органом.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59786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029" y="272595"/>
            <a:ext cx="11890828" cy="6389461"/>
          </a:xfrm>
        </p:spPr>
        <p:txBody>
          <a:bodyPr/>
          <a:lstStyle/>
          <a:p>
            <a:pPr marL="0" indent="0" algn="just">
              <a:buNone/>
            </a:pPr>
            <a:r>
              <a:rPr lang="ru-RU" sz="4000" dirty="0"/>
              <a:t>Основу информационно-правовой нормы составляет </a:t>
            </a:r>
            <a:r>
              <a:rPr lang="ru-RU" sz="4000" b="1" dirty="0"/>
              <a:t>диспозиция</a:t>
            </a:r>
            <a:r>
              <a:rPr lang="ru-RU" sz="4000" dirty="0"/>
              <a:t>, которая содержит предписание о том, как должны поступать субъекты правоотношений, устанавливаются их права и обязанности. Так, в соответствии с Федеральным законом «О библиотечном деле» устанавливаются права и обязанности читателя и библиотекаря по предоставлению информационных услуг, по пользованию такими услугами.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6898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057" y="229053"/>
            <a:ext cx="11832772" cy="6403975"/>
          </a:xfrm>
        </p:spPr>
        <p:txBody>
          <a:bodyPr/>
          <a:lstStyle/>
          <a:p>
            <a:pPr marL="0" indent="0" algn="just">
              <a:buNone/>
            </a:pPr>
            <a:r>
              <a:rPr lang="ru-RU" sz="4000" b="1" dirty="0"/>
              <a:t>Санкции</a:t>
            </a:r>
            <a:r>
              <a:rPr lang="ru-RU" sz="4000" dirty="0"/>
              <a:t> информационно-правовых норм весьма разнообразны. В зависимости от вида информации, характера нанесенного ущерба, условий возникновения правонарушения это могут быть гражданско-правовая, административная или уголовная ответственность.</a:t>
            </a:r>
          </a:p>
          <a:p>
            <a:pPr marL="0" indent="0" algn="just">
              <a:buNone/>
            </a:pPr>
            <a:r>
              <a:rPr lang="ru-RU" sz="4000" dirty="0"/>
              <a:t>В конкретной статье нормативного правового акта могут не присутствовать все три составляющих информационно-правовой нормы. Однако они могут содержаться либо в других статьях данного акта, либо в других актах.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39609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028" y="127454"/>
            <a:ext cx="11847285" cy="65636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Информационно-правовые нормы </a:t>
            </a:r>
            <a:r>
              <a:rPr lang="ru-RU" b="1" dirty="0"/>
              <a:t>могут классифицироваться в зависимости от способов их воздействия на субъектов правоотношений</a:t>
            </a:r>
            <a:r>
              <a:rPr lang="ru-RU" dirty="0"/>
              <a:t>. Здесь действуют две группы норм — диспозитивные и императивные.</a:t>
            </a:r>
          </a:p>
          <a:p>
            <a:pPr marL="0" indent="0" algn="just">
              <a:buNone/>
            </a:pPr>
            <a:r>
              <a:rPr lang="ru-RU" dirty="0"/>
              <a:t>Диспозитивные информационно-правовые нормы применяются при регулировании отношений в области защиты нематериальных благ, имущественных прав, личных неимущественных прав в информационной сфере. Это — достоинство личности, честь и доброе имя, деловая репутация, неприкосновенность частной жизни, личная и семейная тайна, право на имя, право авторства, иные личные неимущественные права и другие нематериальные блага, связанные с производством, преобразованием и потреблением информации. Диспозитивные информационно-правовые нормы имеют свою специфику, определяемую особенностями и юридическими свойствами информации и информационных объектов, что отличает их от других норм диспозитивного характера.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67985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2371" y="101282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11500" b="1" dirty="0" smtClean="0"/>
              <a:t>БЛАГОДАРЮ ЗА ВНИМАНИЕ!</a:t>
            </a:r>
            <a:endParaRPr lang="ru-RU" sz="115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019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314" y="141968"/>
            <a:ext cx="11629572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/>
              <a:t>В истории общественного развития можно выделить несколько информационных революций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28277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7913" y="156483"/>
            <a:ext cx="11295743" cy="435133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dirty="0"/>
              <a:t>Первая информационная революция связана с изобретением письменности, что привело к гигантскому качественному и количественному скачку в информационном развитии общества. Появилась возможность фиксировать знания на материальном носителе, тем самым отчуждать их от производителя и передавать от поколения к поколению.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4231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628" y="403225"/>
            <a:ext cx="11745686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/>
              <a:t>Вторая информационная революция (середина XVI в.) вызвана изобретением книгопечатания (первопечатники Гуттенберг и Иван Федоров). Появилась возможность тиражирования и активного распространения информации, возросла доступность людей к источникам знаний. Эта революция радикально изменила общество, создала дополнительные возможности приобщения к культурным ценностям сразу больших слоев населения.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088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028" y="156482"/>
            <a:ext cx="11818257" cy="435133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800" dirty="0"/>
              <a:t>Третья информационная революция (конец XIX в.) обусловлена изобретением электричества, благодаря которому появились телеграф, телефон, радио, позволяющие оперативно передавать и накапливать информацию в значительных объемах.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1925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028" y="214539"/>
            <a:ext cx="11818258" cy="6026604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u="sng" dirty="0"/>
              <a:t>Следствие этой революции</a:t>
            </a:r>
            <a:r>
              <a:rPr lang="ru-RU" sz="3600" dirty="0"/>
              <a:t> — повышение степени </a:t>
            </a:r>
            <a:r>
              <a:rPr lang="ru-RU" sz="3600" dirty="0" err="1"/>
              <a:t>распространяемости</a:t>
            </a:r>
            <a:r>
              <a:rPr lang="ru-RU" sz="3600" dirty="0"/>
              <a:t> информации, повышение информационного «охвата» населения средствами вещания. Повысилась роль средств массовой информации как механизмов распространения сообщений и знаний на больших территориях и обеспечения ими проживающих на них граждан, повысилась доступность членов общества к сообщениям и знаниям. Существенно возросла роль информации как средства воздействия на развитие общества и государства, появилась возможность оперативного общения людей между собой.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6596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543" y="330654"/>
            <a:ext cx="11876314" cy="6360432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/>
              <a:t>Четвертая информационная революция (середина XX в.) связана с изобретением вычислительной техники и появлением персонального компьютера, созданием сетей связи и телекоммуникаций. Стало возможным накапливать, хранить, обрабатывать и передавать информацию в электронной форме. Возросли оперативность и скорость создания и обработки информации, в памяти компьютера стали накапливаться практически неограниченные объемы информации, увеличилась скорость передачи, поиска и получения информации.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52092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1817</Words>
  <Application>Microsoft Office PowerPoint</Application>
  <PresentationFormat>Произвольный</PresentationFormat>
  <Paragraphs>76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ПРОБЛЕМЫ ФОРМИРОВАНИЯ ИНФОРМАЦИОННОГО ОБЩЕСТВА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ИНФОРМАЦИОННАЯ СФЕРА КАК СФЕРА ОБРАЩЕНИЯ ИНФОРМАЦИИ И СФЕРА ПРАВОВОГО РЕГУЛИРОВАНИЯ</vt:lpstr>
      <vt:lpstr>Презентация PowerPoint</vt:lpstr>
      <vt:lpstr>Презентация PowerPoint</vt:lpstr>
      <vt:lpstr>ИНФОРМАЦИОННО-ПРАВОВЫЕ НОРМЫ И ИНФОРМАЦИОННЫЕ ПРАВООТНОШЕНИЯ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Пользователь Acer</cp:lastModifiedBy>
  <cp:revision>31</cp:revision>
  <dcterms:created xsi:type="dcterms:W3CDTF">2020-10-04T11:21:40Z</dcterms:created>
  <dcterms:modified xsi:type="dcterms:W3CDTF">2021-06-02T11:13:47Z</dcterms:modified>
</cp:coreProperties>
</file>